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7" r:id="rId1"/>
  </p:sldMasterIdLst>
  <p:notesMasterIdLst>
    <p:notesMasterId r:id="rId34"/>
  </p:notesMasterIdLst>
  <p:sldIdLst>
    <p:sldId id="256" r:id="rId2"/>
    <p:sldId id="389" r:id="rId3"/>
    <p:sldId id="321" r:id="rId4"/>
    <p:sldId id="379" r:id="rId5"/>
    <p:sldId id="326" r:id="rId6"/>
    <p:sldId id="324" r:id="rId7"/>
    <p:sldId id="34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8" r:id="rId16"/>
    <p:sldId id="365" r:id="rId17"/>
    <p:sldId id="345" r:id="rId18"/>
    <p:sldId id="332" r:id="rId19"/>
    <p:sldId id="344" r:id="rId20"/>
    <p:sldId id="390" r:id="rId21"/>
    <p:sldId id="391" r:id="rId22"/>
    <p:sldId id="351" r:id="rId23"/>
    <p:sldId id="335" r:id="rId24"/>
    <p:sldId id="355" r:id="rId25"/>
    <p:sldId id="354" r:id="rId26"/>
    <p:sldId id="356" r:id="rId27"/>
    <p:sldId id="370" r:id="rId28"/>
    <p:sldId id="378" r:id="rId29"/>
    <p:sldId id="376" r:id="rId30"/>
    <p:sldId id="377" r:id="rId31"/>
    <p:sldId id="371" r:id="rId32"/>
    <p:sldId id="372" r:id="rId33"/>
  </p:sldIdLst>
  <p:sldSz cx="9144000" cy="6858000" type="screen4x3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CC0000"/>
    <a:srgbClr val="0033CC"/>
    <a:srgbClr val="3333CC"/>
    <a:srgbClr val="333399"/>
    <a:srgbClr val="FF0000"/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2" autoAdjust="0"/>
    <p:restoredTop sz="87663" autoAdjust="0"/>
  </p:normalViewPr>
  <p:slideViewPr>
    <p:cSldViewPr>
      <p:cViewPr varScale="1">
        <p:scale>
          <a:sx n="75" d="100"/>
          <a:sy n="75" d="100"/>
        </p:scale>
        <p:origin x="-1188" y="-96"/>
      </p:cViewPr>
      <p:guideLst>
        <p:guide orient="horz" pos="2160"/>
        <p:guide pos="2880"/>
      </p:guideLst>
    </p:cSldViewPr>
  </p:slideViewPr>
  <p:outlineViewPr>
    <p:cViewPr varScale="1">
      <p:scale>
        <a:sx n="33" d="100"/>
        <a:sy n="33" d="100"/>
      </p:scale>
      <p:origin x="0" y="171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r-Latn-C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fld id="{16BE6D4B-FA8B-4F43-9CD5-5AEE4838CB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89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06DA73-B8A7-44C9-B29F-B355403F415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868281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pPr marL="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11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U svojoj knjizi govorite da će se dogoditi neka vrsta apokalipse koju nazivate energetskim preskokom.</a:t>
            </a:r>
          </a:p>
          <a:p>
            <a:pPr marL="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1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Uvjeren sam da će doći do katastrofe ako se ovakvi trendovi nastave. Ekološka katastrofa je jedan od mogućih scenarija. Pored nekoga novoga budućeg svjetskog rata i teroristi mogu doći do oružja za masovno uništenje i možete zamisliti kakva bi katastrofa bila. Zato bi takve katastrofe preživjeli samo ljudi koji bi postigli viši energetski nivo.</a:t>
            </a:r>
          </a:p>
          <a:p>
            <a:pPr marL="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1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Ako čovjek doživi osobni šok u životu, to će ga vjerojatno pomaknuti da uvede promjene u svoj način života. Ako dođe do velike svjetske katastrofe vjerujem da će dio čovječanstva preživjeti, i da će taj dio biti toliko šokiran time što je čovječanstvo samo sebi napravilo, da će početi funkcionirati i živjeti na drugačiji način. Katastrofa bi tako ponukala dio čovječanstva da se promijeni. U suprotnom ako se ovi trendovi nastave neće ostati ništa. Prema tome, bolje je da neka katastrofa probudi čovječanstvo.</a:t>
            </a:r>
          </a:p>
          <a:p>
            <a:endParaRPr lang="sr-Latn-C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030" indent="-191030">
              <a:buFontTx/>
              <a:buChar char="-"/>
            </a:pPr>
            <a:r>
              <a:rPr lang="hr-HR" baseline="0" dirty="0" smtClean="0"/>
              <a:t>Objasni pojam </a:t>
            </a:r>
            <a:r>
              <a:rPr lang="hr-HR" baseline="0" dirty="0" err="1" smtClean="0"/>
              <a:t>logos</a:t>
            </a:r>
            <a:endParaRPr lang="hr-HR" baseline="0" dirty="0" smtClean="0"/>
          </a:p>
          <a:p>
            <a:pPr marL="191030" indent="-191030">
              <a:buFontTx/>
              <a:buChar char="-"/>
            </a:pPr>
            <a:r>
              <a:rPr lang="hr-HR" baseline="0" dirty="0" smtClean="0"/>
              <a:t>Definiraj sociologiju – zašto su bitnija moderna industrijalizirana društva nego stare civilizacije i jednostavnija društva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B1C-9E87-4C3A-B798-4F744FFD6F47}" type="slidenum">
              <a:rPr lang="hr-HR" smtClean="0"/>
              <a:pPr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97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  <a:prstGeom prst="rect">
            <a:avLst/>
          </a:prstGeo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/>
          </a:bodyPr>
          <a:lstStyle>
            <a:lvl1pPr>
              <a:defRPr sz="5400" b="1" cap="all" baseline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2918"/>
            <a:ext cx="8229600" cy="5857916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  <a:prstGeom prst="rect">
            <a:avLst/>
          </a:prstGeo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  <a:prstGeom prst="rect">
            <a:avLst/>
          </a:prstGeo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572560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4356"/>
            <a:ext cx="8229600" cy="5786478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48" y="5085184"/>
            <a:ext cx="9108504" cy="1512168"/>
          </a:xfrm>
          <a:prstGeom prst="rect">
            <a:avLst/>
          </a:prstGeom>
        </p:spPr>
        <p:txBody>
          <a:bodyPr vert="horz" lIns="45720" rIns="45720" anchor="t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r-HR" sz="480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I. POLITIKA, POLITIČKO DJELOVANJE I POLITIČKA UTAKMICA</a:t>
            </a:r>
            <a:endParaRPr kumimoji="0" lang="hr-HR" sz="4800" i="0" u="none" strike="noStrike" kern="1200" normalizeH="0" baseline="0" noProof="0" dirty="0">
              <a:ln w="18415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2042" y="277788"/>
            <a:ext cx="4896544" cy="473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2"/>
            <a:ext cx="9001156" cy="585791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VLAST 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sustav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(mehanizam) koji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osigurava pokoravanje naredbama 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što potječu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iz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određenog izvora</a:t>
            </a:r>
            <a:endParaRPr lang="hr-HR" sz="25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indent="-288000"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RAZLIKA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vlast pretpostavlja određeni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stupanj pokoravanja </a:t>
            </a:r>
            <a:r>
              <a:rPr lang="hr-H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pristanka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dok se moć može zasnivati na pukoj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sili</a:t>
            </a:r>
          </a:p>
          <a:p>
            <a:pPr marL="54000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moć</a:t>
            </a:r>
            <a:r>
              <a:rPr lang="hr-H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je nametnuta volja </a:t>
            </a:r>
            <a:r>
              <a:rPr lang="hr-HR" sz="25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unatoč otporu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dok je 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vlast</a:t>
            </a:r>
            <a:r>
              <a:rPr lang="hr-H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legitimna moć (</a:t>
            </a:r>
            <a:r>
              <a:rPr lang="hr-HR" sz="25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prihvaćena moć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MOĆ I VLAST </a:t>
            </a:r>
            <a:r>
              <a:rPr lang="hr-HR" sz="2800" b="0" i="1" dirty="0">
                <a:solidFill>
                  <a:srgbClr val="F2F2F2"/>
                </a:solidFill>
                <a:ea typeface="WenQuanYi Micro Hei" charset="0"/>
              </a:rPr>
              <a:t>(M. Weber)</a:t>
            </a:r>
            <a:endParaRPr lang="hr-HR" sz="4000" dirty="0"/>
          </a:p>
        </p:txBody>
      </p:sp>
    </p:spTree>
    <p:extLst>
      <p:ext uri="{BB962C8B-B14F-4D97-AF65-F5344CB8AC3E}">
        <p14:creationId xmlns:p14="http://schemas.microsoft.com/office/powerpoint/2010/main" val="36489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2"/>
            <a:ext cx="9001156" cy="585791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52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LEGITIMNOST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osnova na kojoj vlast </a:t>
            </a:r>
            <a:r>
              <a:rPr lang="hr-HR" sz="25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opravdava svoj zahtjev za poslušnošću</a:t>
            </a:r>
          </a:p>
          <a:p>
            <a:pPr marL="540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l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egitimnost (u demokratskim sustavima) se postiže na izborima, 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pristajanjem većine ljudi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(glasača) </a:t>
            </a:r>
          </a:p>
          <a:p>
            <a:pPr marL="1282950" lvl="1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Kako se postiže legitimnost vlasti u monarhiji?</a:t>
            </a:r>
          </a:p>
          <a:p>
            <a:pPr marL="252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LEGALNOST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znači da se </a:t>
            </a:r>
            <a:r>
              <a:rPr lang="hr-HR" sz="25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vlast</a:t>
            </a:r>
            <a:r>
              <a:rPr lang="hr-HR" sz="25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obnaša</a:t>
            </a:r>
            <a:r>
              <a:rPr lang="hr-HR" sz="25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prema zakonima</a:t>
            </a:r>
            <a:r>
              <a:rPr lang="hr-HR" sz="25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(poštivanje zakona prilikom vođenja državnih poslova)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LEGITIMNOST I LEGALNOST</a:t>
            </a:r>
            <a:endParaRPr lang="hr-HR" sz="4000" dirty="0"/>
          </a:p>
        </p:txBody>
      </p:sp>
    </p:spTree>
    <p:extLst>
      <p:ext uri="{BB962C8B-B14F-4D97-AF65-F5344CB8AC3E}">
        <p14:creationId xmlns:p14="http://schemas.microsoft.com/office/powerpoint/2010/main" val="39634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5" y="2214554"/>
            <a:ext cx="2857519" cy="421484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43240" y="2214554"/>
            <a:ext cx="2857519" cy="421484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2214554"/>
            <a:ext cx="2857519" cy="421484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20" y="1643050"/>
            <a:ext cx="2571769" cy="720000"/>
          </a:xfrm>
          <a:prstGeom prst="rect">
            <a:avLst/>
          </a:prstGeom>
          <a:solidFill>
            <a:srgbClr val="CC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TRADICIONALNA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86115" y="1643050"/>
            <a:ext cx="2571769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KARIZMATIČNA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286511" y="1643050"/>
            <a:ext cx="2571769" cy="720000"/>
          </a:xfrm>
          <a:prstGeom prst="rect">
            <a:avLst/>
          </a:prstGeom>
          <a:solidFill>
            <a:srgbClr val="0099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RACIONALNA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4282" y="2571744"/>
            <a:ext cx="2672032" cy="2650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legitimnost na temelju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tradicije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običaja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nepisanih pravila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upravni aparat čine vladareva rodbina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4678" y="2571744"/>
            <a:ext cx="2743470" cy="3681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legitimnost na temelju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 u iznimne i nadnaravne osobine vođe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kratkotrajna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– nakon smrti vođe gubi se osnova legitimnosti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5074" y="2571744"/>
            <a:ext cx="2786082" cy="349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temelji se na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pisanim pravilima i procedurama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je osnova legitimnosti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poslušnost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zakonu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a ne osobi </a:t>
            </a:r>
            <a:r>
              <a:rPr lang="pl-PL" sz="2400" i="1" dirty="0" smtClean="0">
                <a:latin typeface="Calibri" pitchFamily="34" charset="0"/>
                <a:cs typeface="Calibri" pitchFamily="34" charset="0"/>
              </a:rPr>
              <a:t>(karizmatska i tradicionalna)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2844" y="857232"/>
            <a:ext cx="892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 obzirom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izvor legitimnosti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razlikujemo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tipa vlasti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:</a:t>
            </a:r>
            <a:endParaRPr lang="hr-HR" sz="28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TRI TIPA LEGITIMNE VLASTI </a:t>
            </a:r>
            <a:r>
              <a:rPr lang="hr-HR" sz="2400" i="1" dirty="0" smtClean="0">
                <a:solidFill>
                  <a:srgbClr val="F2F2F2"/>
                </a:solidFill>
                <a:ea typeface="WenQuanYi Micro Hei" charset="0"/>
              </a:rPr>
              <a:t>(M. Weber)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5483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  <p:bldP spid="2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oleon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auto">
          <a:xfrm>
            <a:off x="3124846" y="1357298"/>
            <a:ext cx="2833778" cy="3727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Franjo Tudjm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19975" y="1335351"/>
            <a:ext cx="2881181" cy="3771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Franz_Joseph,_circa_1915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19183" y="1375733"/>
            <a:ext cx="2844313" cy="3690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auto">
          <a:xfrm>
            <a:off x="119183" y="673719"/>
            <a:ext cx="2844313" cy="595041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TRADICIONALNA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55851" y="673719"/>
            <a:ext cx="2571769" cy="595041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KARIZMATIČNA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274681" y="673719"/>
            <a:ext cx="2571769" cy="595041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RACIONALNA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471" y="5229200"/>
            <a:ext cx="1849737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Franjo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Josip 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., </a:t>
            </a:r>
          </a:p>
          <a:p>
            <a:pPr algn="ctr"/>
            <a:r>
              <a:rPr lang="hr-H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austro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-ugarski car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4588" y="5229200"/>
            <a:ext cx="2574294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Napoleon Bonaparte, </a:t>
            </a:r>
          </a:p>
          <a:p>
            <a:pPr algn="ctr"/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francuski vojskovođa i car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7821" y="5229200"/>
            <a:ext cx="2485489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dr. Franjo Tuđman, </a:t>
            </a:r>
          </a:p>
          <a:p>
            <a:pPr algn="ctr"/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prvi hrvatski predsjednik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85720" y="1000130"/>
            <a:ext cx="4429156" cy="54292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vlast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ne mora biti legitimna </a:t>
            </a:r>
            <a:r>
              <a:rPr lang="vi-VN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(legitimno izabrana) ali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može vladati po načelu legalnosti 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general Francisco Franco izvršio je 1936. državni udar, a tri godine kasnije u građanskom ratu pobjedio legitmno izabanu vlast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suprotno načelu legitimnosti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</a:t>
            </a:r>
            <a:r>
              <a:rPr lang="vi-VN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asnije je donio zakone na temelju kojih je vladao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b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 načelu legalnosti</a:t>
            </a:r>
            <a:endParaRPr lang="vi-VN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5" name="Picture 4" descr="franco-1.jpg"/>
          <p:cNvPicPr>
            <a:picLocks noChangeAspect="1"/>
          </p:cNvPicPr>
          <p:nvPr/>
        </p:nvPicPr>
        <p:blipFill rotWithShape="1">
          <a:blip r:embed="rId3" cstate="email"/>
          <a:srcRect l="1843" t="3870"/>
          <a:stretch/>
        </p:blipFill>
        <p:spPr>
          <a:xfrm>
            <a:off x="4739750" y="1000130"/>
            <a:ext cx="4400302" cy="5857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LEGITIMNOST I LEGALNOST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818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785794"/>
            <a:ext cx="9001156" cy="10715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AUTORITET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podrazumijeva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razinu poštovanja </a:t>
            </a:r>
            <a:r>
              <a:rPr lang="vi-VN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ili</a:t>
            </a:r>
            <a:r>
              <a:rPr lang="vi-VN" sz="26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časti povezanih s društvenim položajem</a:t>
            </a:r>
            <a:endParaRPr lang="hr-HR" sz="2600" dirty="0" smtClean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549" y="2420888"/>
            <a:ext cx="2907283" cy="3927568"/>
            <a:chOff x="1000100" y="2708920"/>
            <a:chExt cx="2907282" cy="3927568"/>
          </a:xfrm>
        </p:grpSpPr>
        <p:pic>
          <p:nvPicPr>
            <p:cNvPr id="5" name="Picture 4" descr="majka_tereza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100" y="2708920"/>
              <a:ext cx="2907282" cy="355087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1000100" y="6286520"/>
              <a:ext cx="2907282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dirty="0" smtClean="0">
                  <a:latin typeface="Calibri" pitchFamily="34" charset="0"/>
                  <a:cs typeface="Calibri" pitchFamily="34" charset="0"/>
                </a:rPr>
                <a:t>Sveta Majka Terezija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AUTORITET</a:t>
            </a:r>
            <a:endParaRPr lang="hr-HR" dirty="0"/>
          </a:p>
        </p:txBody>
      </p:sp>
      <p:grpSp>
        <p:nvGrpSpPr>
          <p:cNvPr id="16" name="Group 15"/>
          <p:cNvGrpSpPr/>
          <p:nvPr/>
        </p:nvGrpSpPr>
        <p:grpSpPr>
          <a:xfrm>
            <a:off x="3204471" y="2420888"/>
            <a:ext cx="2703510" cy="3927568"/>
            <a:chOff x="3203848" y="2708920"/>
            <a:chExt cx="2703510" cy="3927568"/>
          </a:xfrm>
        </p:grpSpPr>
        <p:sp>
          <p:nvSpPr>
            <p:cNvPr id="6" name="Rectangle 5"/>
            <p:cNvSpPr/>
            <p:nvPr/>
          </p:nvSpPr>
          <p:spPr>
            <a:xfrm>
              <a:off x="3293753" y="6286520"/>
              <a:ext cx="2523700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dirty="0" smtClean="0">
                  <a:latin typeface="Calibri" pitchFamily="34" charset="0"/>
                  <a:cs typeface="Calibri" pitchFamily="34" charset="0"/>
                </a:rPr>
                <a:t>Albert Einstein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028" name="Picture 4" descr="https://upload.wikimedia.org/wikipedia/commons/6/66/Einstein_1921_by_F_Schmutz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708920"/>
              <a:ext cx="2703510" cy="3550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a 3"/>
          <p:cNvGrpSpPr/>
          <p:nvPr/>
        </p:nvGrpSpPr>
        <p:grpSpPr>
          <a:xfrm>
            <a:off x="6003982" y="2420888"/>
            <a:ext cx="2960506" cy="3900847"/>
            <a:chOff x="6003982" y="2420888"/>
            <a:chExt cx="2960506" cy="3900847"/>
          </a:xfrm>
        </p:grpSpPr>
        <p:pic>
          <p:nvPicPr>
            <p:cNvPr id="1026" name="Picture 2" descr="https://upload.wikimedia.org/wikipedia/commons/8/81/Vladimir_Puti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3" b="20492"/>
            <a:stretch/>
          </p:blipFill>
          <p:spPr bwMode="auto">
            <a:xfrm>
              <a:off x="6052620" y="2420888"/>
              <a:ext cx="2839859" cy="3550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5"/>
            <p:cNvSpPr/>
            <p:nvPr/>
          </p:nvSpPr>
          <p:spPr>
            <a:xfrm>
              <a:off x="6003982" y="5971767"/>
              <a:ext cx="2960506" cy="349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dirty="0">
                  <a:latin typeface="Calibri" panose="020F0502020204030204" pitchFamily="34" charset="0"/>
                  <a:cs typeface="Calibri" panose="020F0502020204030204" pitchFamily="34" charset="0"/>
                </a:rPr>
                <a:t>Vladimir </a:t>
              </a:r>
              <a:r>
                <a:rPr lang="hr-HR" dirty="0" err="1">
                  <a:latin typeface="Calibri" panose="020F0502020204030204" pitchFamily="34" charset="0"/>
                  <a:cs typeface="Calibri" panose="020F0502020204030204" pitchFamily="34" charset="0"/>
                </a:rPr>
                <a:t>Vladimirovič</a:t>
              </a:r>
              <a:r>
                <a:rPr lang="hr-HR" dirty="0">
                  <a:latin typeface="Calibri" panose="020F0502020204030204" pitchFamily="34" charset="0"/>
                  <a:cs typeface="Calibri" panose="020F0502020204030204" pitchFamily="34" charset="0"/>
                </a:rPr>
                <a:t> Putin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6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5496" y="857232"/>
            <a:ext cx="8143932" cy="60007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468000" indent="-432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POLITIKA</a:t>
            </a:r>
          </a:p>
          <a:p>
            <a:pPr marL="468000" indent="-432000"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VLAST</a:t>
            </a:r>
          </a:p>
          <a:p>
            <a:pPr marL="468000" indent="-432000"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MOĆ</a:t>
            </a:r>
          </a:p>
          <a:p>
            <a:pPr marL="468000" indent="-4320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LEGITIMNOST </a:t>
            </a:r>
          </a:p>
          <a:p>
            <a:pPr marL="468000" indent="-4320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LEGALNOST ili LEGALITET </a:t>
            </a:r>
          </a:p>
          <a:p>
            <a:pPr marL="468000" indent="-432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AUTORITET</a:t>
            </a:r>
            <a:endParaRPr lang="hr-HR" sz="2800" b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PONOVIMO</a:t>
            </a:r>
            <a:endParaRPr lang="hr-HR" dirty="0"/>
          </a:p>
        </p:txBody>
      </p:sp>
      <p:sp>
        <p:nvSpPr>
          <p:cNvPr id="5" name="Rectangle 4"/>
          <p:cNvSpPr/>
          <p:nvPr/>
        </p:nvSpPr>
        <p:spPr>
          <a:xfrm>
            <a:off x="2107198" y="928670"/>
            <a:ext cx="67865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vještina</a:t>
            </a:r>
            <a:r>
              <a:rPr lang="vi-V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obavljanja društvenih i državnih poslova usmjerena na </a:t>
            </a:r>
            <a:r>
              <a:rPr lang="vi-V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postignuće općeg dobra</a:t>
            </a:r>
            <a:endParaRPr lang="hr-HR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35694" y="1792420"/>
            <a:ext cx="7143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—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sustav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(mehanizam) koji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osigurava pokoravanje naredbama 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što potječu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iz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određenog izvora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2818" y="2643182"/>
            <a:ext cx="7143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Calibri" pitchFamily="34" charset="0"/>
              <a:buChar char="—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vjerojatnost da će pojedinac ili grupa uspjeti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nametnuti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provesti svoju volju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2000" b="1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čak i usprkos otporu drugih</a:t>
            </a:r>
            <a:endParaRPr lang="hr-HR" sz="20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4388" y="3643314"/>
            <a:ext cx="62151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osnova 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na kojoj vlast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opravdava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svoj zahtjev za poslušnošću</a:t>
            </a:r>
          </a:p>
        </p:txBody>
      </p:sp>
      <p:sp>
        <p:nvSpPr>
          <p:cNvPr id="9" name="Rectangle 8"/>
          <p:cNvSpPr/>
          <p:nvPr/>
        </p:nvSpPr>
        <p:spPr>
          <a:xfrm>
            <a:off x="4107494" y="460052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0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vlast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 se obnaša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prema zakonima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35760" y="5357826"/>
            <a:ext cx="6500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razina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poštovanja </a:t>
            </a:r>
            <a:r>
              <a:rPr lang="hr-HR" sz="20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ili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časti povezanih s društvenim položajem</a:t>
            </a:r>
          </a:p>
        </p:txBody>
      </p:sp>
    </p:spTree>
    <p:extLst>
      <p:ext uri="{BB962C8B-B14F-4D97-AF65-F5344CB8AC3E}">
        <p14:creationId xmlns:p14="http://schemas.microsoft.com/office/powerpoint/2010/main" val="307114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1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14314" y="928670"/>
            <a:ext cx="9001156" cy="56436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bit političkog djelovanja 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poboljšanje kvalitete življenja svih građana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političko djelovanje se temelji na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: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slobodi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političkoj kulturi sudionika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čuvanju i zaštiti ljudskog dostojanstva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politički se može djelovati: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POLITIČKO DJELOVANJE</a:t>
            </a:r>
            <a:endParaRPr lang="hr-H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85720" y="4786322"/>
            <a:ext cx="2571769" cy="1500198"/>
          </a:xfrm>
          <a:prstGeom prst="rect">
            <a:avLst/>
          </a:prstGeom>
          <a:solidFill>
            <a:srgbClr val="CC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POLITIČKIM GOVOROM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107521" y="4786322"/>
            <a:ext cx="2571769" cy="1500198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NAPISOM POLITIČKOG SADRŽAJA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929322" y="4786322"/>
            <a:ext cx="3000397" cy="1500198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POLITIČKOM UTAKMICOM 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(prosvjedom, političkom kampanjom)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uiExpand="1" build="allAtOnce"/>
      <p:bldP spid="9" grpId="0" build="allAtOnce" animBg="1"/>
      <p:bldP spid="12" grpId="0" build="allAtOnce" animBg="1"/>
      <p:bldP spid="13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38" y="785794"/>
            <a:ext cx="9215470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cilj političkog govora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oblikovati ponašanje ljudi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 njihova (socijalna, politička i ideološka)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stajališta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utjecati na njih i njihove odluke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VRSTE POLITIČKOG GOVORA:</a:t>
            </a: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 obzirom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namjenu:</a:t>
            </a:r>
          </a:p>
          <a:p>
            <a:pPr marL="1431000" lvl="2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ekskluzivni</a:t>
            </a:r>
          </a:p>
          <a:p>
            <a:pPr marL="1431000" lvl="2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totalitarni</a:t>
            </a:r>
          </a:p>
          <a:p>
            <a:pPr marL="1408050" lvl="2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demokratski</a:t>
            </a:r>
          </a:p>
          <a:p>
            <a:pPr marL="54000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 obzirom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način izražavanja:</a:t>
            </a:r>
          </a:p>
          <a:p>
            <a:pPr marL="1465200" lvl="3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emotivan</a:t>
            </a:r>
          </a:p>
          <a:p>
            <a:pPr marL="1465200" lvl="3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ekspresivan</a:t>
            </a:r>
          </a:p>
          <a:p>
            <a:pPr marL="1465200" lvl="3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iterativan</a:t>
            </a:r>
          </a:p>
          <a:p>
            <a:pPr marL="1465200" lvl="3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ekstenzivan</a:t>
            </a:r>
          </a:p>
          <a:p>
            <a:pPr marL="1465200" lvl="3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koherentan</a:t>
            </a:r>
          </a:p>
          <a:p>
            <a:pPr marL="288000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4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POLITIČKI GOVOR</a:t>
            </a:r>
            <a:endParaRPr lang="hr-H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4014898" cy="492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96613" y="71250"/>
            <a:ext cx="9144032" cy="65008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VRSTE POLITIČKOG GOVORA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 obzirom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namjenu</a:t>
            </a:r>
            <a:r>
              <a:rPr lang="hr-HR" sz="24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:</a:t>
            </a:r>
          </a:p>
          <a:p>
            <a:pPr marL="54000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EKSKLUZIVNI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upotrebljava se u krugu političkih djelatnika kao vrsta profesionalnog žargona i ne rabi se među ostalim članovima zajednice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TOTALITARNI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pokazatelj je totalitarnosti politike u državnoj zajednici, nastoji se proširiti na sva područja društvenog djelovanja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DEMOKRATSKI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jezik dijaloga, tolerancije i osjetljivosti prema razlikama u stajalištima, a prihvatljiv je gotovo svim članovima političke zajednice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lvl="1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VRSTE POLITIČKOG GOVORA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 obzirom na način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izražavanja</a:t>
            </a:r>
            <a:r>
              <a:rPr lang="hr-HR" sz="24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:</a:t>
            </a:r>
          </a:p>
          <a:p>
            <a:pPr marL="54000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EMOTIVAN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upotrebljavaju se </a:t>
            </a:r>
            <a:r>
              <a:rPr lang="hr-HR" sz="20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riječi s jakim emotivnim učinkom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 slušatelja 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EKSPRESIVAN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obiluje bogatstvom i raznolikošću rječnika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te dinamičnošću i raznolikošću rečenica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ITERATIVAN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ponavljaju se važne riječi ili rečenice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 kako bi se proširila ili provjerila prihvatljivost poruka kod slušatelja 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EKSTENZIVAN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dugim rečenicama ili sporednim temama </a:t>
            </a:r>
            <a:r>
              <a:rPr lang="hr-HR" sz="20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slušatelja odvlači od osnovne teme</a:t>
            </a:r>
            <a:endParaRPr lang="hr-HR" sz="2400" b="1" i="1" dirty="0" smtClean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54000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KOHERENTAN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djeluje kao skladna cjelina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, govornik uspješno usklađuje odnos prema slušatelju, temi ili vremenu</a:t>
            </a:r>
            <a:endParaRPr lang="hr-HR" sz="28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349760"/>
          </a:xfrm>
        </p:spPr>
        <p:txBody>
          <a:bodyPr/>
          <a:lstStyle/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srednja-skola.github.io/politika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kontrolna po polugodištu – nema usmenog ispitivanja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seminar u 2. polugodištu (pojedini učenici, ovisno o ocjeni)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aktivnost na satu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319088">
              <a:spcBef>
                <a:spcPts val="700"/>
              </a:spcBef>
              <a:defRPr/>
            </a:pPr>
            <a:r>
              <a:rPr lang="hr-HR" dirty="0" smtClean="0"/>
              <a:t>POLITIKA I GOSPODARSTVO	  </a:t>
            </a:r>
            <a:r>
              <a:rPr lang="hr-HR" sz="2800" b="0" dirty="0" err="1" smtClean="0"/>
              <a:t>šk</a:t>
            </a:r>
            <a:r>
              <a:rPr lang="hr-HR" sz="2800" b="0" dirty="0" smtClean="0"/>
              <a:t>. god. 2019./20.</a:t>
            </a:r>
            <a:endParaRPr lang="hr-HR" b="0" dirty="0">
              <a:solidFill>
                <a:schemeClr val="tx1"/>
              </a:solidFill>
            </a:endParaRPr>
          </a:p>
        </p:txBody>
      </p:sp>
      <p:grpSp>
        <p:nvGrpSpPr>
          <p:cNvPr id="7" name="zadaca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0" r="14831"/>
            <a:stretch/>
          </p:blipFill>
          <p:spPr>
            <a:xfrm>
              <a:off x="530213" y="801705"/>
              <a:ext cx="7905548" cy="5564363"/>
            </a:xfrm>
            <a:prstGeom prst="rect">
              <a:avLst/>
            </a:prstGeom>
          </p:spPr>
        </p:pic>
      </p:grpSp>
      <p:grpSp>
        <p:nvGrpSpPr>
          <p:cNvPr id="11" name="dodatni_materijal"/>
          <p:cNvGrpSpPr/>
          <p:nvPr/>
        </p:nvGrpSpPr>
        <p:grpSpPr>
          <a:xfrm>
            <a:off x="0" y="-1"/>
            <a:ext cx="9144000" cy="6858000"/>
            <a:chOff x="0" y="-1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7" r="16197"/>
            <a:stretch/>
          </p:blipFill>
          <p:spPr>
            <a:xfrm>
              <a:off x="579192" y="802661"/>
              <a:ext cx="7787071" cy="5564363"/>
            </a:xfrm>
            <a:prstGeom prst="rect">
              <a:avLst/>
            </a:prstGeom>
          </p:spPr>
        </p:pic>
      </p:grpSp>
      <p:pic>
        <p:nvPicPr>
          <p:cNvPr id="1026" name="ustav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6737" r="14104" b="3310"/>
          <a:stretch/>
        </p:blipFill>
        <p:spPr bwMode="auto">
          <a:xfrm>
            <a:off x="579192" y="1127423"/>
            <a:ext cx="7787071" cy="544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video"/>
          <p:cNvGrpSpPr/>
          <p:nvPr/>
        </p:nvGrpSpPr>
        <p:grpSpPr>
          <a:xfrm>
            <a:off x="0" y="-1"/>
            <a:ext cx="9144000" cy="6858000"/>
            <a:chOff x="0" y="-1"/>
            <a:chExt cx="9144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78" r="14619"/>
            <a:stretch/>
          </p:blipFill>
          <p:spPr>
            <a:xfrm>
              <a:off x="499973" y="748835"/>
              <a:ext cx="7901294" cy="5644652"/>
            </a:xfrm>
            <a:prstGeom prst="rect">
              <a:avLst/>
            </a:prstGeom>
          </p:spPr>
        </p:pic>
      </p:grpSp>
      <p:grpSp>
        <p:nvGrpSpPr>
          <p:cNvPr id="17" name="audio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9" r="15123"/>
            <a:stretch/>
          </p:blipFill>
          <p:spPr>
            <a:xfrm>
              <a:off x="521410" y="751381"/>
              <a:ext cx="7923153" cy="5732968"/>
            </a:xfrm>
            <a:prstGeom prst="rect">
              <a:avLst/>
            </a:prstGeom>
          </p:spPr>
        </p:pic>
      </p:grpSp>
      <p:grpSp>
        <p:nvGrpSpPr>
          <p:cNvPr id="21" name="matura"/>
          <p:cNvGrpSpPr/>
          <p:nvPr/>
        </p:nvGrpSpPr>
        <p:grpSpPr>
          <a:xfrm>
            <a:off x="-35496" y="-1"/>
            <a:ext cx="9144000" cy="6858000"/>
            <a:chOff x="-80157" y="-1"/>
            <a:chExt cx="9144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-80157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9" r="16711"/>
            <a:stretch/>
          </p:blipFill>
          <p:spPr>
            <a:xfrm>
              <a:off x="450470" y="620688"/>
              <a:ext cx="7935254" cy="5890983"/>
            </a:xfrm>
            <a:prstGeom prst="rect">
              <a:avLst/>
            </a:prstGeom>
          </p:spPr>
        </p:pic>
      </p:grpSp>
      <p:grpSp>
        <p:nvGrpSpPr>
          <p:cNvPr id="25" name="pitaj_profesora"/>
          <p:cNvGrpSpPr/>
          <p:nvPr/>
        </p:nvGrpSpPr>
        <p:grpSpPr>
          <a:xfrm>
            <a:off x="28420" y="0"/>
            <a:ext cx="9144000" cy="6858000"/>
            <a:chOff x="-80157" y="-1"/>
            <a:chExt cx="9144000" cy="6858000"/>
          </a:xfrm>
        </p:grpSpPr>
        <p:sp>
          <p:nvSpPr>
            <p:cNvPr id="26" name="Rectangle 25"/>
            <p:cNvSpPr/>
            <p:nvPr/>
          </p:nvSpPr>
          <p:spPr>
            <a:xfrm>
              <a:off x="-80157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" r="15914" b="-7187"/>
            <a:stretch/>
          </p:blipFill>
          <p:spPr>
            <a:xfrm>
              <a:off x="290011" y="453735"/>
              <a:ext cx="7979971" cy="6251864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52" b="59812"/>
            <a:stretch/>
          </p:blipFill>
          <p:spPr>
            <a:xfrm>
              <a:off x="717097" y="5292824"/>
              <a:ext cx="6740352" cy="1307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2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72066" y="404664"/>
            <a:ext cx="3643338" cy="714380"/>
          </a:xfrm>
          <a:prstGeom prst="rect">
            <a:avLst/>
          </a:prstGeom>
          <a:solidFill>
            <a:srgbClr val="33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EMOTIVAN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72066" y="1230590"/>
            <a:ext cx="3643338" cy="714380"/>
          </a:xfrm>
          <a:prstGeom prst="rect">
            <a:avLst/>
          </a:prstGeom>
          <a:solidFill>
            <a:srgbClr val="33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EKSPRESIVAN</a:t>
            </a:r>
          </a:p>
        </p:txBody>
      </p:sp>
      <p:pic>
        <p:nvPicPr>
          <p:cNvPr id="1026" name="Picture 2" descr="https://i2.wp.com/kamenjar.com/wp-content/uploads/2015/08/gotovac.jpg?resize=696%2C43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r="4038" b="4443"/>
          <a:stretch/>
        </p:blipFill>
        <p:spPr bwMode="auto">
          <a:xfrm>
            <a:off x="251520" y="188640"/>
            <a:ext cx="4583876" cy="323401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2932013"/>
            <a:ext cx="6157348" cy="385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07504" y="3573016"/>
            <a:ext cx="2699457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Vlado Gotovac, </a:t>
            </a:r>
          </a:p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govor u Zagrebu </a:t>
            </a:r>
          </a:p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pred vojarnom JNA (1991.)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2056517"/>
            <a:ext cx="3643338" cy="714380"/>
          </a:xfrm>
          <a:prstGeom prst="rect">
            <a:avLst/>
          </a:prstGeom>
          <a:solidFill>
            <a:srgbClr val="33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KOHERENTAN</a:t>
            </a:r>
          </a:p>
        </p:txBody>
      </p:sp>
    </p:spTree>
    <p:extLst>
      <p:ext uri="{BB962C8B-B14F-4D97-AF65-F5344CB8AC3E}">
        <p14:creationId xmlns:p14="http://schemas.microsoft.com/office/powerpoint/2010/main" val="47248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inflexwetrust.com/wp-content/uploads/2014/01/IFWT_mlk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3399161" cy="36033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719" y="3714752"/>
            <a:ext cx="8784000" cy="300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072066" y="500042"/>
            <a:ext cx="3643338" cy="714380"/>
          </a:xfrm>
          <a:prstGeom prst="rect">
            <a:avLst/>
          </a:prstGeom>
          <a:solidFill>
            <a:srgbClr val="33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EMOTIVAN</a:t>
            </a:r>
            <a:endParaRPr lang="hr-HR" sz="28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2066" y="1357298"/>
            <a:ext cx="3643338" cy="7143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ITERATIVAN</a:t>
            </a:r>
            <a:endParaRPr lang="hr-HR" sz="28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328" y="3754006"/>
            <a:ext cx="8784000" cy="298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294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07504" y="615653"/>
            <a:ext cx="8786874" cy="857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 obzirom da postoje različite vrste politika,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gotovo je svaki novinski napis ujedno i politički napis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NAPIS POLITIČKOG SADRŽAJA</a:t>
            </a:r>
            <a:endParaRPr lang="hr-HR" dirty="0"/>
          </a:p>
        </p:txBody>
      </p:sp>
      <p:pic>
        <p:nvPicPr>
          <p:cNvPr id="2050" name="Picture 2" descr="http://www.sdlsn.hr/upload/Image/maticni_jl091210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386787">
            <a:off x="6155305" y="1164575"/>
            <a:ext cx="2568276" cy="26945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http://www.glas-koncila.hr/photos_portal/velika/1360920796-30-100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184486">
            <a:off x="4220158" y="3591623"/>
            <a:ext cx="4350245" cy="31073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MG_20130903_082438.jpg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72012">
            <a:off x="522844" y="1608668"/>
            <a:ext cx="3841062" cy="512769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3"/>
            <a:ext cx="8965090" cy="5572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označava borbu političkih stranaka za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osvajanje</a:t>
            </a:r>
            <a:r>
              <a:rPr lang="hr-HR" sz="3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vlasti</a:t>
            </a:r>
            <a:r>
              <a:rPr lang="hr-HR" sz="3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a potom za njeno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zadržavanje</a:t>
            </a:r>
          </a:p>
          <a:p>
            <a:pPr marL="288000" indent="-2880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u političkoj utakmici sudjeluju: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političke stranke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interesne skupine</a:t>
            </a:r>
          </a:p>
          <a:p>
            <a:pPr marL="288000" indent="-288000">
              <a:lnSpc>
                <a:spcPct val="100000"/>
              </a:lnSpc>
              <a:spcBef>
                <a:spcPts val="30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POLITIČKE STRANKE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su subjekti koji </a:t>
            </a:r>
            <a:r>
              <a:rPr lang="hr-HR" sz="24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posreduju između građana i vlasti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a njihova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svrha je prenošenje volje građana u parlament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INTERESNE SKUPINE</a:t>
            </a:r>
            <a:r>
              <a:rPr lang="hr-HR" sz="3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utječu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ali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ne bore za vlast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b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(npr. prosvjedi umirovljenika, prosvjetnih radnika, seljaka…)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>
                <a:ea typeface="WenQuanYi Micro Hei" charset="0"/>
              </a:rPr>
              <a:t>POLITIČKA UTAKMICA</a:t>
            </a:r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69935" y="2568278"/>
          <a:ext cx="8218445" cy="3789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13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964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27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79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r-HR" sz="24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Koji je glavni razlog zbog kojeg niste izašli</a:t>
                      </a:r>
                      <a:r>
                        <a:rPr lang="hr-HR" sz="2400" b="0" i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 na lokalne izbore u Zagrebu? </a:t>
                      </a:r>
                      <a:r>
                        <a:rPr lang="hr-HR" sz="2000" b="0" i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(sudjelovalo 500 ispitanika)</a:t>
                      </a:r>
                      <a:endParaRPr lang="hr-HR" sz="24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2009. </a:t>
                      </a:r>
                      <a:r>
                        <a:rPr lang="hr-HR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(%)</a:t>
                      </a:r>
                      <a:endParaRPr lang="hr-HR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2013. </a:t>
                      </a:r>
                      <a:r>
                        <a:rPr lang="hr-HR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(%)</a:t>
                      </a:r>
                      <a:endParaRPr lang="hr-HR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Zasićen/zasićena</a:t>
                      </a:r>
                      <a:r>
                        <a:rPr lang="hr-HR" baseline="0" dirty="0" smtClean="0">
                          <a:latin typeface="Calibri" pitchFamily="34" charset="0"/>
                          <a:cs typeface="Calibri" pitchFamily="34" charset="0"/>
                        </a:rPr>
                        <a:t> sam izborima.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27,3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24,3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2.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Ništa se bitno ne odlučuje na lokalnoj</a:t>
                      </a:r>
                      <a:r>
                        <a:rPr lang="hr-HR" baseline="0" dirty="0" smtClean="0">
                          <a:latin typeface="Calibri" pitchFamily="34" charset="0"/>
                          <a:cs typeface="Calibri" pitchFamily="34" charset="0"/>
                        </a:rPr>
                        <a:t> razini.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10,7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10.7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3.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Važni</a:t>
                      </a:r>
                      <a:r>
                        <a:rPr lang="hr-HR" baseline="0" dirty="0" smtClean="0">
                          <a:latin typeface="Calibri" pitchFamily="34" charset="0"/>
                          <a:cs typeface="Calibri" pitchFamily="34" charset="0"/>
                        </a:rPr>
                        <a:t> su samo izbori za Sabor.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10,7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10,3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4.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Ne zadovoljava me program stranke.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10,3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10,5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5.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Nemam povjerenja u stranke.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12,0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13,2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6.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Zbog</a:t>
                      </a:r>
                      <a:r>
                        <a:rPr lang="hr-HR" baseline="0" dirty="0" smtClean="0">
                          <a:latin typeface="Calibri" pitchFamily="34" charset="0"/>
                          <a:cs typeface="Calibri" pitchFamily="34" charset="0"/>
                        </a:rPr>
                        <a:t> prosvjeda jer stranke nisu ispunile svoja obećanja.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12,3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13,0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7.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Razočaran/razočarana sam politikom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14,4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15,3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8.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Ostalo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2,3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2,7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POLITIČKA APSTINENCIJA</a:t>
            </a:r>
            <a:endParaRPr lang="hr-HR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32" y="714356"/>
            <a:ext cx="9144032" cy="5572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politička apstinencija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odustajanje od sudjelovanja na izborima (građanski neposluh)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građani gube interes ili su nedovoljno motivirani za izlazak na izbore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Pravokutnik 2"/>
          <p:cNvSpPr/>
          <p:nvPr/>
        </p:nvSpPr>
        <p:spPr bwMode="auto">
          <a:xfrm>
            <a:off x="500034" y="3357562"/>
            <a:ext cx="8358246" cy="4286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Pravokutnik 3"/>
          <p:cNvSpPr/>
          <p:nvPr/>
        </p:nvSpPr>
        <p:spPr bwMode="auto">
          <a:xfrm>
            <a:off x="500034" y="4500570"/>
            <a:ext cx="8358246" cy="14760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545771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deks_afera.jpg"/>
          <p:cNvPicPr>
            <a:picLocks noChangeAspect="1"/>
          </p:cNvPicPr>
          <p:nvPr/>
        </p:nvPicPr>
        <p:blipFill>
          <a:blip r:embed="rId3">
            <a:lum bright="-77000" contrast="-90000"/>
          </a:blip>
          <a:stretch>
            <a:fillRect/>
          </a:stretch>
        </p:blipFill>
        <p:spPr>
          <a:xfrm>
            <a:off x="1" y="708661"/>
            <a:ext cx="9144000" cy="6149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908720"/>
            <a:ext cx="8858312" cy="55921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lvl="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LOBIRANJE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eng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lobby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- predvorje)</a:t>
            </a:r>
            <a:r>
              <a:rPr lang="hr-HR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nastojanje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interesnih skupina da utječu na one koji donose odluke 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(podmićivanje političara, tzv. vlade u sjeni)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AT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SPINIRANJE</a:t>
            </a:r>
            <a:r>
              <a:rPr lang="de-A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manipuliranje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činjenicama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, kako bi se interes pomaknuo s jedne činjenice na drugu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AT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SPIN DOKTORI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pomažu političarima u komunikaciji s biračima, čak i kad se ne realiziraju obe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ć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ani programi, nastoji se prikazati kako su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obećanja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provedena u djelo ili se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umanjuju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efekti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nerealiziranih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programa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LOBIRANJE, SPINIRANJE I SPIN DOKTORI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908720"/>
            <a:ext cx="8858312" cy="59493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CENZURA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sprječavanje objavljivanja nepoželjnih sadržaja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cenzuru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mogu provoditi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određene osobe ili institucije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AUTOCENZURA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kada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sami provodimo cenzuru na sebi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sami odlučujemo da nećemo govoriti o sadržajima koji su neprihvatljivi ili nepoželjni u našoj okolini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MANIPULACIJA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podčinjavanje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određenih sadržaja postojećim,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trenutnim interesima koji mogu biti politički, socijalni ili ekonomski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CENZURA, AUTOCENZURA I MANIPULACIJA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227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67544" y="71414"/>
            <a:ext cx="8352928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POLITIKA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						</a:t>
            </a:r>
            <a:r>
              <a:rPr lang="hr-HR" sz="24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</a:t>
            </a:r>
            <a:r>
              <a:rPr lang="hr-HR" sz="24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ponavljanje)</a:t>
            </a:r>
            <a:endParaRPr lang="hr-HR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5910" y="810304"/>
            <a:ext cx="9072594" cy="5715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</a:t>
            </a:r>
            <a:r>
              <a:rPr lang="vi-VN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OLITIKA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(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grč. </a:t>
            </a:r>
            <a:r>
              <a:rPr lang="hr-HR" sz="2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polis</a:t>
            </a:r>
            <a:r>
              <a:rPr lang="hr-HR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grad,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država) </a:t>
            </a:r>
            <a:r>
              <a:rPr lang="vi-VN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vještina</a:t>
            </a:r>
            <a:r>
              <a:rPr lang="vi-V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obavljanja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društvenih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državnih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poslova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usmjerena na </a:t>
            </a:r>
            <a:r>
              <a:rPr lang="vi-VN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postignuće općeg dobra</a:t>
            </a:r>
            <a:endParaRPr lang="hr-HR" sz="22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cilj i svrha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bavljenja politikom je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opće dobro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RAZLIKOVANJE POLITIKE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: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p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olitika kao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LJUDSKA DJELATNOST 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djelovanje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svih </a:t>
            </a:r>
            <a:r>
              <a:rPr lang="vi-VN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građana radi općeg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dobra</a:t>
            </a:r>
            <a:r>
              <a:rPr lang="vi-VN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endParaRPr lang="hr-HR" sz="22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politika 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kao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ZNANOST 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promatra politiku kao sustav –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kakvo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je </a:t>
            </a:r>
            <a:r>
              <a:rPr lang="vi-VN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ustrojstvo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čkog </a:t>
            </a:r>
            <a:r>
              <a:rPr lang="vi-VN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sustava, kako i gdje se donose 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vi-VN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čke odluke</a:t>
            </a:r>
            <a:endParaRPr lang="hr-HR" sz="22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PODJELA POLITIKE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(s obzirom na sadržaj, obuhvat i stupanj organiziranosti)</a:t>
            </a: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OPĆA</a:t>
            </a: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lokalna, nacionalna i međunarodna</a:t>
            </a: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POSEBNE</a:t>
            </a: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vi-VN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socijalna, 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gospodarska, prosvjetna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demografska,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mirovinska</a:t>
            </a:r>
            <a:r>
              <a:rPr lang="vi-VN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...</a:t>
            </a:r>
            <a:endParaRPr lang="hr-HR" sz="2200" dirty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67544" y="71414"/>
            <a:ext cx="8352928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MOĆ I VLAST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						</a:t>
            </a:r>
            <a:r>
              <a:rPr lang="hr-HR" sz="24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(ponavljanje)</a:t>
            </a:r>
            <a:endParaRPr lang="hr-HR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-5340" y="764704"/>
            <a:ext cx="9149339" cy="5715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MOĆ</a:t>
            </a:r>
            <a:r>
              <a:rPr lang="vi-VN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vjerojatnost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da će pojedinac ili grupa uspjeti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nametnuti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provesti svoju volju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čak i usprkos otporu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drugih</a:t>
            </a: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moć se javlja kao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prinuda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 ili kao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utjecaj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 – može poprimati i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pozitivne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negativne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značajke</a:t>
            </a:r>
            <a:endParaRPr lang="hr-HR" sz="2200" dirty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VLAST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sustav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mehanizam) koji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osigurava pokoravanje naredbama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što potječu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iz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određenog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izvora</a:t>
            </a: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RAZLIKA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– vlast pretpostavlja određeni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stupanj pokoravanja </a:t>
            </a:r>
            <a:r>
              <a:rPr lang="hr-H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pristanka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, dok se moć može zasnivati na pukoj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sili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LEGITIMNOST</a:t>
            </a:r>
            <a:r>
              <a:rPr lang="hr-HR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osnova na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kojoj vlast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opravdava svoj zahtjev za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poslušnošću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legitimnost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(u demokratskim sustavima) se postiže na izborima, </a:t>
            </a:r>
            <a:r>
              <a:rPr lang="hr-HR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pristajanjem većine ljudi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(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glasača)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LEGALNOST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– znači da se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vlast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obnaša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prema zakonima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(poštivanje zakona prilikom vođenja državnih poslova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  <a:endParaRPr lang="hr-HR" sz="2200" dirty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9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60308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POLITIKA?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14282" y="1000130"/>
            <a:ext cx="8858280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grč. </a:t>
            </a:r>
            <a:r>
              <a:rPr lang="hr-HR" sz="25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polis</a:t>
            </a:r>
            <a:r>
              <a:rPr lang="hr-HR" sz="25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grad, država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politeikos</a:t>
            </a:r>
            <a:r>
              <a:rPr lang="hr-H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državni, javni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ta politika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odnosi se na poslove vezane uz polis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politeia</a:t>
            </a:r>
            <a:r>
              <a:rPr lang="hr-H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označava državu odnosno politički režim</a:t>
            </a:r>
          </a:p>
          <a:p>
            <a:pPr marL="288000" indent="-288000"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i="1" dirty="0" smtClean="0">
                <a:latin typeface="Calibri" pitchFamily="34" charset="0"/>
                <a:cs typeface="Calibri" pitchFamily="34" charset="0"/>
              </a:rPr>
              <a:t>Aristotel i Platon – 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politika je 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etičko bavljenje državnim poslovima</a:t>
            </a:r>
          </a:p>
          <a:p>
            <a:pPr marL="288000" lvl="0" indent="-288000">
              <a:lnSpc>
                <a:spcPct val="100000"/>
              </a:lnSpc>
              <a:spcBef>
                <a:spcPts val="3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i="1" dirty="0" smtClean="0">
                <a:latin typeface="Calibri" pitchFamily="34" charset="0"/>
                <a:cs typeface="Calibri" pitchFamily="34" charset="0"/>
              </a:rPr>
              <a:t>N. Machiavelli 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(15. – 16. stoljeće) – daje današnje značenje politici – 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politika kao vještina upravljanja državom, vještina političkog djelovanja</a:t>
            </a:r>
            <a:r>
              <a:rPr lang="hr-H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(način na koji vladar upravlja državom)</a:t>
            </a:r>
          </a:p>
          <a:p>
            <a:pPr marL="1030950" lvl="1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i="1" dirty="0" smtClean="0">
                <a:latin typeface="Calibri" pitchFamily="34" charset="0"/>
                <a:cs typeface="Calibri" pitchFamily="34" charset="0"/>
              </a:rPr>
              <a:t>“Vladar mora biti mudar kao lisica, a jak kao lav.”</a:t>
            </a:r>
            <a:endParaRPr lang="hr-HR" sz="25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25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67544" y="71414"/>
            <a:ext cx="8352928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MOĆ I VLAST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						</a:t>
            </a:r>
            <a:r>
              <a:rPr lang="hr-HR" sz="24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(ponavljanje</a:t>
            </a:r>
            <a:r>
              <a:rPr lang="hr-HR" sz="24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  <a:endParaRPr lang="hr-HR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-5340" y="764704"/>
            <a:ext cx="9149339" cy="5715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TRI TIPA VLASTI</a:t>
            </a:r>
            <a:r>
              <a:rPr lang="vi-VN" sz="22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b="1" dirty="0">
                <a:latin typeface="Calibri" pitchFamily="34" charset="0"/>
                <a:ea typeface="WenQuanYi Micro Hei" charset="0"/>
                <a:cs typeface="Calibri" pitchFamily="34" charset="0"/>
              </a:rPr>
              <a:t>	</a:t>
            </a:r>
            <a:endParaRPr lang="hr-HR" sz="2200" b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RACIONALNA –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temelji se 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na </a:t>
            </a: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pisanim pravilima i procedurama</a:t>
            </a:r>
          </a:p>
          <a:p>
            <a:pPr marL="1431000" lvl="2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je osnova legitimiteta</a:t>
            </a:r>
          </a:p>
          <a:p>
            <a:pPr marL="1431000" lvl="2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poslušnost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zakonu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 a ne osobi </a:t>
            </a:r>
            <a:endParaRPr lang="hr-HR" sz="2200" b="1" dirty="0" smtClean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TRADICIONALNA –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legitimnost  na 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temelju </a:t>
            </a: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tradicije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običaja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nepisanih </a:t>
            </a: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pravila </a:t>
            </a:r>
          </a:p>
          <a:p>
            <a:pPr marL="1431000" lvl="2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poslušnost osobi, a ne zakonu</a:t>
            </a:r>
            <a:endParaRPr lang="pl-PL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KARIZMATIČNA –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legitimnost  </a:t>
            </a:r>
            <a:r>
              <a:rPr lang="pl-PL" sz="2200" dirty="0">
                <a:latin typeface="Calibri" pitchFamily="34" charset="0"/>
                <a:cs typeface="Calibri" pitchFamily="34" charset="0"/>
              </a:rPr>
              <a:t>na temelju </a:t>
            </a:r>
            <a:r>
              <a:rPr lang="pl-PL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 u iznimne i nadnaravne osobine </a:t>
            </a: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vođe </a:t>
            </a:r>
          </a:p>
          <a:p>
            <a:pPr marL="1431000" lvl="2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poslušnost osobi (vođi), a ne zakonu</a:t>
            </a:r>
            <a:endParaRPr lang="pl-PL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AUTORITET </a:t>
            </a:r>
            <a:r>
              <a:rPr lang="vi-VN" sz="2200" dirty="0">
                <a:latin typeface="Calibri" pitchFamily="34" charset="0"/>
                <a:ea typeface="WenQuanYi Micro Hei" charset="0"/>
                <a:cs typeface="Calibri" pitchFamily="34" charset="0"/>
              </a:rPr>
              <a:t>podrazumijeva </a:t>
            </a:r>
            <a:r>
              <a:rPr lang="vi-VN" sz="2200" b="1" dirty="0">
                <a:latin typeface="Calibri" pitchFamily="34" charset="0"/>
                <a:ea typeface="WenQuanYi Micro Hei" charset="0"/>
                <a:cs typeface="Calibri" pitchFamily="34" charset="0"/>
              </a:rPr>
              <a:t>razinu poštovanja ili časti povezanih s društvenim položajem</a:t>
            </a:r>
            <a:endParaRPr lang="hr-HR" sz="22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2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7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32050" y="71414"/>
            <a:ext cx="8711950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POLITIČKO DJELOVANJE	     			 </a:t>
            </a:r>
            <a:r>
              <a:rPr lang="hr-HR" sz="24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(ponavljanje)</a:t>
            </a:r>
            <a:endParaRPr lang="hr-HR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-5340" y="764704"/>
            <a:ext cx="9149339" cy="5715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>
                <a:latin typeface="Calibri" pitchFamily="34" charset="0"/>
                <a:ea typeface="WenQuanYi Micro Hei" charset="0"/>
                <a:cs typeface="Calibri" pitchFamily="34" charset="0"/>
              </a:rPr>
              <a:t>svrha političkog djelovanja je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poboljšanje kvalitete življenja svih građana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200" b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POLITIČKI SE MOŽE DJELOVATI:</a:t>
            </a:r>
            <a:r>
              <a:rPr lang="hr-HR" sz="2200" b="1" dirty="0">
                <a:latin typeface="Calibri" pitchFamily="34" charset="0"/>
                <a:ea typeface="WenQuanYi Micro Hei" charset="0"/>
                <a:cs typeface="Calibri" pitchFamily="34" charset="0"/>
              </a:rPr>
              <a:t>	</a:t>
            </a:r>
            <a:endParaRPr lang="hr-HR" sz="2200" b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POLITIČKIM GOVOROM</a:t>
            </a:r>
            <a:endParaRPr lang="hr-HR" sz="2200" dirty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NAPISOM POLITIČKOG SADRŽAJA</a:t>
            </a: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POLITIČKOM UTAKMICOM 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(prosvjed, pol. kampanja)</a:t>
            </a:r>
          </a:p>
          <a:p>
            <a:pPr marL="288000" indent="-288000">
              <a:spcBef>
                <a:spcPts val="3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POLITIČKO GOVOR</a:t>
            </a: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cilj političkog govora je oblikovati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ponašanje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stajališta</a:t>
            </a: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ljudi,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te </a:t>
            </a:r>
            <a:r>
              <a:rPr lang="hr-HR" sz="22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utjecati</a:t>
            </a:r>
            <a:r>
              <a:rPr lang="hr-HR" sz="2200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na njih i njihove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odluke</a:t>
            </a: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VRSTE </a:t>
            </a: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pol. govora: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ekskluzivni, totalitarni i demokratski</a:t>
            </a:r>
          </a:p>
          <a:p>
            <a:pPr marL="1030950" lvl="1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OBILJEŽJA </a:t>
            </a:r>
            <a:r>
              <a:rPr lang="hr-HR" sz="2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pol. govora: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emotivan, ekspresivan, iterativan, ekstenzivan i koherentan</a:t>
            </a:r>
          </a:p>
        </p:txBody>
      </p:sp>
    </p:spTree>
    <p:extLst>
      <p:ext uri="{BB962C8B-B14F-4D97-AF65-F5344CB8AC3E}">
        <p14:creationId xmlns:p14="http://schemas.microsoft.com/office/powerpoint/2010/main" val="1649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-5340" y="738296"/>
            <a:ext cx="9149339" cy="62190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POLITIČKA UTAKMICA </a:t>
            </a:r>
            <a:r>
              <a:rPr lang="hr-HR" sz="23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označava 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borbu političkih stranaka za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osvajanje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vlasti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, a potom za njeno </a:t>
            </a:r>
            <a:r>
              <a:rPr lang="hr-HR" sz="2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zadržavanje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u političkoj utakmici sudjeluju: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političke stranke 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interesne skupine</a:t>
            </a: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POLITIČKE STRANKE </a:t>
            </a:r>
            <a:r>
              <a:rPr lang="hr-HR" sz="23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su 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subjekti koji </a:t>
            </a:r>
            <a:r>
              <a:rPr lang="hr-HR" sz="2300" u="sng" dirty="0">
                <a:latin typeface="Calibri" pitchFamily="34" charset="0"/>
                <a:ea typeface="WenQuanYi Micro Hei" charset="0"/>
                <a:cs typeface="Calibri" pitchFamily="34" charset="0"/>
              </a:rPr>
              <a:t>posreduju između građana i vlasti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, a njihova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svrha je prenošenje volje građana u </a:t>
            </a:r>
            <a:r>
              <a:rPr lang="hr-HR" sz="2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parlament</a:t>
            </a:r>
            <a:endParaRPr lang="hr-HR" sz="2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INTERESNE SKUPINE</a:t>
            </a:r>
            <a:r>
              <a:rPr lang="hr-HR" sz="2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3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utječu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, ali se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ne bore za vlast</a:t>
            </a:r>
            <a:r>
              <a:rPr lang="hr-HR" sz="23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br>
              <a:rPr lang="hr-HR" sz="23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300" i="1" dirty="0">
                <a:latin typeface="Calibri" pitchFamily="34" charset="0"/>
                <a:ea typeface="WenQuanYi Micro Hei" charset="0"/>
                <a:cs typeface="Calibri" pitchFamily="34" charset="0"/>
              </a:rPr>
              <a:t>(npr. prosvjedi umirovljenika, prosvjetnih radnika, seljaka</a:t>
            </a:r>
            <a:r>
              <a:rPr lang="hr-HR" sz="23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…)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POLITIČKA APSTINENCIJA </a:t>
            </a:r>
            <a:r>
              <a:rPr lang="hr-HR" sz="23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odustajanje od sudjelovanja na izborima </a:t>
            </a:r>
            <a:r>
              <a:rPr lang="hr-HR" sz="2300" i="1" dirty="0">
                <a:latin typeface="Calibri" pitchFamily="34" charset="0"/>
                <a:ea typeface="WenQuanYi Micro Hei" charset="0"/>
                <a:cs typeface="Calibri" pitchFamily="34" charset="0"/>
              </a:rPr>
              <a:t>(građanski neposluh</a:t>
            </a:r>
            <a:r>
              <a:rPr lang="hr-HR" sz="23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) – građani gube interes za izlazak na izbore</a:t>
            </a:r>
            <a:endParaRPr lang="hr-HR" sz="23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lvl="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LOBIRANJE </a:t>
            </a:r>
            <a:r>
              <a:rPr lang="hr-HR" sz="23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300" dirty="0">
                <a:latin typeface="Calibri" pitchFamily="34" charset="0"/>
                <a:cs typeface="Calibri" pitchFamily="34" charset="0"/>
              </a:rPr>
              <a:t>nastojanje interesnih skupina da </a:t>
            </a:r>
            <a:r>
              <a:rPr lang="hr-HR" sz="23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utječu na one koji donose odluke </a:t>
            </a:r>
            <a:r>
              <a:rPr lang="hr-HR" sz="23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(tzv</a:t>
            </a:r>
            <a:r>
              <a:rPr lang="hr-HR" sz="2300" i="1" dirty="0">
                <a:latin typeface="Calibri" pitchFamily="34" charset="0"/>
                <a:ea typeface="WenQuanYi Micro Hei" charset="0"/>
                <a:cs typeface="Calibri" pitchFamily="34" charset="0"/>
              </a:rPr>
              <a:t>. vlade u sjeni</a:t>
            </a:r>
            <a:r>
              <a:rPr lang="hr-HR" sz="23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AT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SPINIRANJE</a:t>
            </a:r>
            <a:r>
              <a:rPr lang="de-AT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de-AT" sz="2300" dirty="0">
                <a:latin typeface="Calibri" pitchFamily="34" charset="0"/>
                <a:cs typeface="Calibri" pitchFamily="34" charset="0"/>
              </a:rPr>
              <a:t>je </a:t>
            </a: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manipuliranje</a:t>
            </a:r>
            <a:r>
              <a:rPr lang="de-AT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činjenicama</a:t>
            </a:r>
            <a:r>
              <a:rPr lang="de-AT" sz="2300" dirty="0">
                <a:latin typeface="Calibri" pitchFamily="34" charset="0"/>
                <a:cs typeface="Calibri" pitchFamily="34" charset="0"/>
              </a:rPr>
              <a:t>, kako bi se interes pomaknuo s jedne činjenice na </a:t>
            </a:r>
            <a:r>
              <a:rPr lang="de-AT" sz="2300" dirty="0" smtClean="0">
                <a:latin typeface="Calibri" pitchFamily="34" charset="0"/>
                <a:cs typeface="Calibri" pitchFamily="34" charset="0"/>
              </a:rPr>
              <a:t>drugu</a:t>
            </a:r>
            <a:endParaRPr lang="hr-HR" sz="23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CENZURA </a:t>
            </a:r>
            <a:r>
              <a:rPr lang="hr-HR" sz="2300" dirty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300" dirty="0" smtClean="0">
                <a:latin typeface="Calibri" pitchFamily="34" charset="0"/>
                <a:cs typeface="Calibri" pitchFamily="34" charset="0"/>
              </a:rPr>
              <a:t>sprječavanje </a:t>
            </a:r>
            <a:r>
              <a:rPr lang="hr-HR" sz="2300" dirty="0">
                <a:latin typeface="Calibri" pitchFamily="34" charset="0"/>
                <a:cs typeface="Calibri" pitchFamily="34" charset="0"/>
              </a:rPr>
              <a:t>objavljivanja nepoželjnih </a:t>
            </a:r>
            <a:r>
              <a:rPr lang="hr-HR" sz="2300" dirty="0" smtClean="0">
                <a:latin typeface="Calibri" pitchFamily="34" charset="0"/>
                <a:cs typeface="Calibri" pitchFamily="34" charset="0"/>
              </a:rPr>
              <a:t>sadržaja</a:t>
            </a:r>
            <a:endParaRPr lang="hr-HR" sz="2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2050" y="71414"/>
            <a:ext cx="8711950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POLITIČKO DJELOVANJE	     			 </a:t>
            </a:r>
            <a:r>
              <a:rPr lang="hr-HR" sz="24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(ponavljanje)</a:t>
            </a:r>
            <a:endParaRPr lang="hr-HR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500035" y="60308"/>
            <a:ext cx="8215370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POLITIKA?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14282" y="1000109"/>
            <a:ext cx="8858280" cy="37250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</a:t>
            </a: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OLITIKA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je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vještina</a:t>
            </a:r>
            <a:r>
              <a:rPr lang="vi-V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obavljanja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društvenih</a:t>
            </a:r>
            <a:r>
              <a:rPr lang="vi-VN" sz="24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državnih</a:t>
            </a:r>
            <a:r>
              <a:rPr lang="vi-VN" sz="24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poslova</a:t>
            </a:r>
            <a:r>
              <a:rPr lang="vi-VN" sz="24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usmjerena na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postignuće općeg dobra</a:t>
            </a:r>
            <a:endParaRPr lang="hr-HR" sz="20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>
                <a:latin typeface="Calibri" pitchFamily="34" charset="0"/>
                <a:ea typeface="WenQuanYi Micro Hei" charset="0"/>
                <a:cs typeface="Calibri" pitchFamily="34" charset="0"/>
              </a:rPr>
              <a:t>p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olitika je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svjesna aktivnost društvenih skupina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nositelji politike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društvene skupine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koje izborom metoda i svjesnom djelatnošću ostvaruju određeni cilj političkog djelovanja</a:t>
            </a:r>
            <a:endParaRPr lang="vi-VN" sz="24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00034" y="4513456"/>
            <a:ext cx="2786082" cy="1363816"/>
          </a:xfrm>
          <a:prstGeom prst="roundRect">
            <a:avLst>
              <a:gd name="adj" fmla="val 8830"/>
            </a:avLst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3200" b="1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POLITIKA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786446" y="4513456"/>
            <a:ext cx="2786082" cy="1363816"/>
          </a:xfrm>
          <a:prstGeom prst="roundRect">
            <a:avLst>
              <a:gd name="adj" fmla="val 9701"/>
            </a:avLst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3200" b="1" i="0" u="none" strike="noStrike" cap="none" normalizeH="0" baseline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 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3200" b="1" i="0" u="none" strike="noStrike" cap="none" normalizeH="0" baseline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3768322" y="4611103"/>
            <a:ext cx="1535918" cy="1168522"/>
          </a:xfrm>
          <a:prstGeom prst="rightArrow">
            <a:avLst>
              <a:gd name="adj1" fmla="val 65878"/>
              <a:gd name="adj2" fmla="val 51016"/>
            </a:avLst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32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CILJ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064" y="908720"/>
            <a:ext cx="8611877" cy="1175285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71414"/>
            <a:ext cx="8429621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RAZLIKOVANJE POLITIKE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764704"/>
            <a:ext cx="9072594" cy="5715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p</a:t>
            </a:r>
            <a:r>
              <a:rPr lang="vi-VN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olitika kao </a:t>
            </a:r>
            <a:r>
              <a:rPr lang="vi-V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ljudska djelatnost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(djelovanje svih građana radi općeg dobra) </a:t>
            </a:r>
            <a:r>
              <a:rPr lang="vi-VN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 politika kao </a:t>
            </a:r>
            <a:r>
              <a:rPr lang="vi-V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znanost</a:t>
            </a:r>
            <a:r>
              <a:rPr lang="vi-VN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(sociologija politike, filozofija politike, politička geografija, politologija...)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politika kao znanost:</a:t>
            </a:r>
          </a:p>
          <a:p>
            <a:pPr marL="540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ilozofija politike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razmatra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načela najboljeg uređenja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zajedničkog života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(ka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 ih ostvariti, kakve moraju bit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institucije koje će ostvarivati ta načela, što je pravednost...)</a:t>
            </a:r>
          </a:p>
          <a:p>
            <a:pPr marL="540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ociologija politike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usredotočuje se na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posljedice političkih procesa u nekom društvu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npr. tko glasuje za koju stranku – ovisi li to o obrazovanju, imutku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etničkoj i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li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rasnioj pripadnosti...</a:t>
            </a:r>
          </a:p>
          <a:p>
            <a:pPr marL="540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olitička znanost (politologija)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promatra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politiku kao sustav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kakvo je ustrojstvo polit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čkog sustava, kako i gdje se donose polit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vi-VN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čke odluke...</a:t>
            </a: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2540" y="5404746"/>
            <a:ext cx="8784976" cy="1292814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4" hidden="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46"/>
            <a:stretch/>
          </p:blipFill>
          <p:spPr>
            <a:xfrm>
              <a:off x="2277052" y="332656"/>
              <a:ext cx="4815228" cy="61430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14282" y="1052736"/>
            <a:ext cx="8572560" cy="5448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obzirom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širinu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 stupanj organiziranosti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razlikujemo: </a:t>
            </a:r>
          </a:p>
          <a:p>
            <a:pPr marL="1200150" lvl="1" indent="-4572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OPĆU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POLITKU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lokalna, državna, međunarodna </a:t>
            </a:r>
          </a:p>
          <a:p>
            <a:pPr marL="1200150" lvl="1" indent="-4572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POSEBN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POLITIK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socijalna, gospodarska, prosvjetna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demografska, mirovinska</a:t>
            </a:r>
            <a:r>
              <a:rPr lang="vi-VN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...</a:t>
            </a:r>
          </a:p>
          <a:p>
            <a:pPr marL="288000" indent="-288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4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dirty="0" smtClean="0">
                <a:ea typeface="WenQuanYi Micro Hei" charset="0"/>
              </a:rPr>
              <a:t>PODJELA POLITIKE</a:t>
            </a:r>
            <a:endParaRPr lang="en-US" dirty="0">
              <a:ea typeface="WenQuanYi Micro He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lbow Connector 8"/>
          <p:cNvCxnSpPr>
            <a:stCxn id="2" idx="2"/>
            <a:endCxn id="3" idx="0"/>
          </p:cNvCxnSpPr>
          <p:nvPr/>
        </p:nvCxnSpPr>
        <p:spPr>
          <a:xfrm rot="5400000">
            <a:off x="2307778" y="771869"/>
            <a:ext cx="1285884" cy="33139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2" idx="2"/>
            <a:endCxn id="4" idx="0"/>
          </p:cNvCxnSpPr>
          <p:nvPr/>
        </p:nvCxnSpPr>
        <p:spPr>
          <a:xfrm rot="5400000">
            <a:off x="3379348" y="1843439"/>
            <a:ext cx="1285884" cy="11708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" idx="2"/>
            <a:endCxn id="6" idx="0"/>
          </p:cNvCxnSpPr>
          <p:nvPr/>
        </p:nvCxnSpPr>
        <p:spPr>
          <a:xfrm rot="16200000" flipH="1">
            <a:off x="4536281" y="1815744"/>
            <a:ext cx="1357322" cy="12144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" idx="2"/>
            <a:endCxn id="7" idx="0"/>
          </p:cNvCxnSpPr>
          <p:nvPr/>
        </p:nvCxnSpPr>
        <p:spPr>
          <a:xfrm rot="16200000" flipH="1">
            <a:off x="5468206" y="883818"/>
            <a:ext cx="1357322" cy="307829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994165" y="3101628"/>
            <a:ext cx="1656000" cy="2041884"/>
            <a:chOff x="4994165" y="3101628"/>
            <a:chExt cx="1656000" cy="2041884"/>
          </a:xfrm>
        </p:grpSpPr>
        <p:sp>
          <p:nvSpPr>
            <p:cNvPr id="6" name="Rectangle 5"/>
            <p:cNvSpPr/>
            <p:nvPr/>
          </p:nvSpPr>
          <p:spPr>
            <a:xfrm>
              <a:off x="4994165" y="3101628"/>
              <a:ext cx="1656000" cy="1008000"/>
            </a:xfrm>
            <a:prstGeom prst="rect">
              <a:avLst/>
            </a:prstGeom>
            <a:solidFill>
              <a:srgbClr val="CC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opća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94165" y="4101760"/>
              <a:ext cx="1656000" cy="1041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lokalna</a:t>
              </a:r>
            </a:p>
            <a:p>
              <a:pPr marL="108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državna</a:t>
              </a:r>
            </a:p>
            <a:p>
              <a:pPr marL="108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međunarodna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58016" y="3101628"/>
            <a:ext cx="1656000" cy="2428892"/>
            <a:chOff x="6858016" y="3101628"/>
            <a:chExt cx="1656000" cy="2428892"/>
          </a:xfrm>
        </p:grpSpPr>
        <p:sp>
          <p:nvSpPr>
            <p:cNvPr id="7" name="Rectangle 6"/>
            <p:cNvSpPr/>
            <p:nvPr/>
          </p:nvSpPr>
          <p:spPr>
            <a:xfrm>
              <a:off x="6858016" y="3101628"/>
              <a:ext cx="1656000" cy="1008000"/>
            </a:xfrm>
            <a:prstGeom prst="rect">
              <a:avLst/>
            </a:prstGeom>
            <a:solidFill>
              <a:srgbClr val="CC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posebne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016" y="4101760"/>
              <a:ext cx="1656000" cy="142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indent="-144000"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socijalna</a:t>
              </a:r>
            </a:p>
            <a:p>
              <a:pPr marL="108000" indent="-144000"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gospodarska</a:t>
              </a:r>
            </a:p>
            <a:p>
              <a:pPr marL="108000" indent="-144000"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prosvjetna</a:t>
              </a:r>
            </a:p>
            <a:p>
              <a:pPr marL="108000" indent="-144000"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kulturna</a:t>
              </a:r>
            </a:p>
            <a:p>
              <a:pPr marL="108000" indent="-144000"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zdravstvena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57752" y="2958752"/>
            <a:ext cx="3780000" cy="3470644"/>
            <a:chOff x="4857752" y="2958752"/>
            <a:chExt cx="3780000" cy="3470644"/>
          </a:xfrm>
        </p:grpSpPr>
        <p:sp>
          <p:nvSpPr>
            <p:cNvPr id="34" name="Rectangle 33"/>
            <p:cNvSpPr/>
            <p:nvPr/>
          </p:nvSpPr>
          <p:spPr>
            <a:xfrm>
              <a:off x="4857752" y="2958752"/>
              <a:ext cx="3780000" cy="2735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57752" y="5673396"/>
              <a:ext cx="3780000" cy="756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sadržaj, obuhvat i stupanj organiziranosti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28860" y="3071810"/>
            <a:ext cx="2016000" cy="2805462"/>
            <a:chOff x="2428860" y="3071810"/>
            <a:chExt cx="2016000" cy="2805462"/>
          </a:xfrm>
        </p:grpSpPr>
        <p:sp>
          <p:nvSpPr>
            <p:cNvPr id="4" name="Rectangle 3"/>
            <p:cNvSpPr/>
            <p:nvPr/>
          </p:nvSpPr>
          <p:spPr>
            <a:xfrm>
              <a:off x="2428860" y="3071810"/>
              <a:ext cx="2016000" cy="1008000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znanost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28860" y="4071942"/>
              <a:ext cx="2016000" cy="1805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44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filozofija politike</a:t>
              </a:r>
            </a:p>
            <a:p>
              <a:pPr marL="144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sociologija politike</a:t>
              </a:r>
            </a:p>
            <a:p>
              <a:pPr marL="144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politička geografija</a:t>
              </a:r>
            </a:p>
            <a:p>
              <a:pPr marL="144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hr-HR" sz="17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politologija</a:t>
              </a:r>
              <a:r>
                <a:rPr lang="hr-HR" sz="17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sz="17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(politička znanost)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5720" y="3071810"/>
            <a:ext cx="2016000" cy="2071702"/>
            <a:chOff x="285720" y="3071810"/>
            <a:chExt cx="2016000" cy="2071702"/>
          </a:xfrm>
        </p:grpSpPr>
        <p:sp>
          <p:nvSpPr>
            <p:cNvPr id="3" name="Rectangle 2"/>
            <p:cNvSpPr/>
            <p:nvPr/>
          </p:nvSpPr>
          <p:spPr>
            <a:xfrm>
              <a:off x="285720" y="3071810"/>
              <a:ext cx="2016000" cy="1008000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ljudska djelatnost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85720" y="4071942"/>
              <a:ext cx="2016000" cy="1071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44000" indent="-144000">
                <a:spcBef>
                  <a:spcPts val="600"/>
                </a:spcBef>
                <a:buClr>
                  <a:schemeClr val="tx1"/>
                </a:buClr>
                <a:buFont typeface="Calibri" pitchFamily="34" charset="0"/>
                <a:buChar char="−"/>
              </a:pPr>
              <a:r>
                <a:rPr lang="vi-VN" sz="1700" dirty="0" smtClean="0">
                  <a:latin typeface="Calibri" pitchFamily="34" charset="0"/>
                  <a:ea typeface="WenQuanYi Micro Hei" charset="0"/>
                  <a:cs typeface="Calibri" pitchFamily="34" charset="0"/>
                </a:rPr>
                <a:t>djelovanje svih građana radi općeg dobra</a:t>
              </a:r>
              <a:endParaRPr lang="hr-HR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dirty="0" smtClean="0">
                <a:ea typeface="WenQuanYi Micro Hei" charset="0"/>
              </a:rPr>
              <a:t>RAZLIKOVANJE</a:t>
            </a:r>
            <a:r>
              <a:rPr lang="hr-HR" b="0" dirty="0" smtClean="0">
                <a:ea typeface="WenQuanYi Micro Hei" charset="0"/>
              </a:rPr>
              <a:t>/</a:t>
            </a:r>
            <a:r>
              <a:rPr lang="hr-HR" dirty="0" smtClean="0">
                <a:ea typeface="WenQuanYi Micro Hei" charset="0"/>
              </a:rPr>
              <a:t>PODJELA POLITIKE</a:t>
            </a:r>
            <a:endParaRPr lang="en-US" dirty="0">
              <a:ea typeface="WenQuanYi Micro He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14678" y="1000108"/>
            <a:ext cx="2786082" cy="7858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1000130"/>
            <a:ext cx="9072594" cy="478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MOĆ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vjerojatnost da će pojedinac ili grupa uspjeti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nametnuti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provesti svoju volju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3000" b="1" u="sng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čak i usprkos otporu drugih</a:t>
            </a:r>
            <a:r>
              <a:rPr lang="hr-HR" sz="2600" b="1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(M. Weber)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ne odnosi se samo na fizičku silu, već i na druge značajke </a:t>
            </a:r>
            <a:b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(bogatstvo, ugled, kulturnu i obrazovnu razinu, položaj u nekoj organizaciji, osobni </a:t>
            </a:r>
            <a:r>
              <a:rPr lang="hr-HR" sz="22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autoritet..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.)</a:t>
            </a: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moć se javlja kao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prinuda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ili kao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utjecaj</a:t>
            </a:r>
            <a:r>
              <a:rPr lang="hr-HR" sz="3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može poprimati i 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pozitivne</a:t>
            </a:r>
            <a:r>
              <a:rPr lang="hr-HR" sz="3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negativne</a:t>
            </a:r>
            <a:r>
              <a:rPr lang="hr-HR" sz="32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značajke</a:t>
            </a:r>
            <a:endParaRPr lang="hr-HR" sz="2400" dirty="0" smtClean="0">
              <a:solidFill>
                <a:schemeClr val="bg1"/>
              </a:solidFill>
              <a:latin typeface="Calibri"/>
              <a:ea typeface="Calibri"/>
              <a:cs typeface="Times New Roman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moć 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poticajna sila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za ostvarenje različitih ciljeva </a:t>
            </a:r>
            <a:b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</a:t>
            </a:r>
            <a:r>
              <a:rPr lang="hr-HR" sz="22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npr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. kad roditelji brane djeci kasne </a:t>
            </a:r>
            <a:r>
              <a:rPr lang="hr-HR" sz="22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izlaske..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MOĆ I VLAST </a:t>
            </a:r>
            <a:r>
              <a:rPr lang="hr-HR" sz="2800" b="0" i="1" dirty="0">
                <a:solidFill>
                  <a:srgbClr val="F2F2F2"/>
                </a:solidFill>
                <a:ea typeface="WenQuanYi Micro Hei" charset="0"/>
              </a:rPr>
              <a:t>(M. Weber)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3148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5" y="2857496"/>
            <a:ext cx="2857519" cy="314327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20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43240" y="2857496"/>
            <a:ext cx="2857519" cy="314327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20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2857496"/>
            <a:ext cx="2857519" cy="314327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20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20" y="2285992"/>
            <a:ext cx="2571769" cy="857256"/>
          </a:xfrm>
          <a:prstGeom prst="rect">
            <a:avLst/>
          </a:prstGeom>
          <a:solidFill>
            <a:srgbClr val="CC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POLITIČKA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286115" y="2285992"/>
            <a:ext cx="2571769" cy="857256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286511" y="2285992"/>
            <a:ext cx="2571769" cy="857256"/>
          </a:xfrm>
          <a:prstGeom prst="rect">
            <a:avLst/>
          </a:prstGeom>
          <a:solidFill>
            <a:srgbClr val="0099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IDEOLOŠKA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4282" y="3357562"/>
            <a:ext cx="2672032" cy="18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sposobnost pojedinaca da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organiziraju i upravljaju drugim ljudima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6116" y="3357562"/>
            <a:ext cx="2672032" cy="18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sposobnost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organiziranja i razvijanja proizvodnih resursa u društvu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5074" y="3357562"/>
            <a:ext cx="2672032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sposobnost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opravdavanja organizacije društva pomoću vjerovanja i sustava vrijednosti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2844" y="1071546"/>
            <a:ext cx="892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 obzirom na sredstva koja se rabe u postizanju ciljeva razlikujemo tri vrste moći (na društvenoj razini):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ea typeface="WenQuanYi Micro Hei" charset="0"/>
              </a:rPr>
              <a:t>TRI VRSTE MOĆI U DRUŠTVU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512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  <p:bldP spid="2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ja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accent4">
                <a:lumMod val="50000"/>
                <a:shade val="30000"/>
                <a:satMod val="115000"/>
              </a:schemeClr>
            </a:gs>
            <a:gs pos="50000">
              <a:schemeClr val="accent4">
                <a:lumMod val="50000"/>
                <a:shade val="67500"/>
                <a:satMod val="115000"/>
              </a:schemeClr>
            </a:gs>
            <a:gs pos="100000">
              <a:schemeClr val="accent4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2800" b="1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moja_tema</Template>
  <TotalTime>6133</TotalTime>
  <Words>1950</Words>
  <Application>Microsoft Office PowerPoint</Application>
  <PresentationFormat>On-screen Show (4:3)</PresentationFormat>
  <Paragraphs>290</Paragraphs>
  <Slides>32</Slides>
  <Notes>26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moja_tema</vt:lpstr>
      <vt:lpstr>PowerPoint Presentation</vt:lpstr>
      <vt:lpstr>POLITIKA I GOSPODARSTVO   šk. god. 2019./20.</vt:lpstr>
      <vt:lpstr>PowerPoint Presentation</vt:lpstr>
      <vt:lpstr>PowerPoint Presentation</vt:lpstr>
      <vt:lpstr>PowerPoint Presentation</vt:lpstr>
      <vt:lpstr>PODJELA POLITIKE</vt:lpstr>
      <vt:lpstr>RAZLIKOVANJE/PODJELA POLITIKE</vt:lpstr>
      <vt:lpstr>MOĆ I VLAST (M. Weber)</vt:lpstr>
      <vt:lpstr>TRI VRSTE MOĆI U DRUŠTVU</vt:lpstr>
      <vt:lpstr>MOĆ I VLAST (M. Weber)</vt:lpstr>
      <vt:lpstr>LEGITIMNOST I LEGALNOST</vt:lpstr>
      <vt:lpstr>TRI TIPA LEGITIMNE VLASTI (M. Weber)</vt:lpstr>
      <vt:lpstr>PowerPoint Presentation</vt:lpstr>
      <vt:lpstr>LEGITIMNOST I LEGALNOST</vt:lpstr>
      <vt:lpstr>AUTORITET</vt:lpstr>
      <vt:lpstr>PONOVIMO</vt:lpstr>
      <vt:lpstr>POLITIČKO DJELOVANJE</vt:lpstr>
      <vt:lpstr>POLITIČKI GOVOR</vt:lpstr>
      <vt:lpstr>PowerPoint Presentation</vt:lpstr>
      <vt:lpstr>PowerPoint Presentation</vt:lpstr>
      <vt:lpstr>PowerPoint Presentation</vt:lpstr>
      <vt:lpstr>NAPIS POLITIČKOG SADRŽAJA</vt:lpstr>
      <vt:lpstr>POLITIČKA UTAKMICA</vt:lpstr>
      <vt:lpstr>POLITIČKA APSTINENCIJA</vt:lpstr>
      <vt:lpstr>PowerPoint Presentation</vt:lpstr>
      <vt:lpstr>LOBIRANJE, SPINIRANJE I SPIN DOKTORI</vt:lpstr>
      <vt:lpstr>CENZURA, AUTOCENZURA I MANIPULACIJA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Srednja skola</dc:creator>
  <cp:lastModifiedBy>korisnik</cp:lastModifiedBy>
  <cp:revision>922</cp:revision>
  <cp:lastPrinted>1601-01-01T00:00:00Z</cp:lastPrinted>
  <dcterms:created xsi:type="dcterms:W3CDTF">1601-01-01T00:00:00Z</dcterms:created>
  <dcterms:modified xsi:type="dcterms:W3CDTF">2019-10-04T09:56:23Z</dcterms:modified>
</cp:coreProperties>
</file>